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1" r:id="rId3"/>
    <p:sldId id="332" r:id="rId4"/>
    <p:sldId id="311" r:id="rId5"/>
    <p:sldId id="320" r:id="rId6"/>
    <p:sldId id="331" r:id="rId7"/>
    <p:sldId id="316" r:id="rId8"/>
    <p:sldId id="318" r:id="rId9"/>
    <p:sldId id="319" r:id="rId10"/>
    <p:sldId id="317" r:id="rId11"/>
    <p:sldId id="326" r:id="rId12"/>
    <p:sldId id="321" r:id="rId13"/>
    <p:sldId id="322" r:id="rId14"/>
    <p:sldId id="323" r:id="rId15"/>
    <p:sldId id="324" r:id="rId16"/>
    <p:sldId id="325" r:id="rId17"/>
    <p:sldId id="327" r:id="rId18"/>
    <p:sldId id="359" r:id="rId19"/>
    <p:sldId id="300" r:id="rId20"/>
    <p:sldId id="302" r:id="rId21"/>
    <p:sldId id="291" r:id="rId22"/>
  </p:sldIdLst>
  <p:sldSz cx="9144000" cy="6858000" type="screen4x3"/>
  <p:notesSz cx="6858000" cy="9144000"/>
  <p:defaultTextStyle>
    <a:defPPr>
      <a:defRPr lang="sk-S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6905" autoAdjust="0"/>
  </p:normalViewPr>
  <p:slideViewPr>
    <p:cSldViewPr>
      <p:cViewPr varScale="1">
        <p:scale>
          <a:sx n="100" d="100"/>
          <a:sy n="100" d="100"/>
        </p:scale>
        <p:origin x="192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8693B-AF8F-43BE-9689-FC6C55CAFB49}" type="datetimeFigureOut">
              <a:rPr lang="sk-SK" smtClean="0"/>
              <a:t>20. 1. 2021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CE7BA-0D8C-46DC-9F72-8DBC42B08616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ED39D-1D63-4237-973D-A191F0AFBD67}" type="datetimeFigureOut">
              <a:rPr lang="sk-SK" smtClean="0"/>
              <a:t>20. 1. 2021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36EF-5E99-472A-A142-1CA1BCD31AFD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1</a:t>
            </a:fld>
            <a:endParaRPr lang="sk-S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15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2</a:t>
            </a:fld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4</a:t>
            </a:fld>
            <a:endParaRPr 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5</a:t>
            </a:fld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6</a:t>
            </a:fld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7</a:t>
            </a:fld>
            <a:endParaRPr 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8</a:t>
            </a:fld>
            <a:endParaRPr lang="sk-S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10</a:t>
            </a:fld>
            <a:endParaRPr lang="sk-S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t>12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8F014-B4DC-429B-B9DB-2E474281FDB4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20B1F-EE54-4419-969E-2040FA8B66A0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4225D-1BB8-4C20-961B-572D1077C18D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C8CD1-059E-4D93-AB3B-E4CDD94ED475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21EBE-6EA9-4AEC-ABCD-74C51040B788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677D9-F444-41A6-8F87-C04D82C8385E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E271-4F65-4E1E-8728-B2E6F6275FF1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B9DBB-77CA-4792-83AB-778359DA15EF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2436B-A859-4628-B148-A3FA90DC0CDA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C2C1A-7BCC-4AD1-94FE-0525BA560D43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1F663-6250-4FD2-9ACB-17CFBCA40775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8130C-957C-4086-8C1B-6935B3F7DBBB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D1574-C44D-494B-8355-B261A55501AF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C3FF3-0E53-42D1-A7B8-D46C43F04B27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30BE4-35B0-491B-9000-D8FC93B5A924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9A84-19D8-4C50-A8A7-7843A806AC94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20AF9-B079-4A87-A176-7D2C27C28C54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767A7-2CC0-4362-A17A-8FFD10656968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4F15F-18F6-473B-9FF2-7C370A3E2DBC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873B0-15D4-4EA6-9D5F-8B159027E535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D83A9-3F3C-4F0A-884A-B7D6DC852219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355EC-A9C6-4C14-AB9C-C8AE50403980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Kliknite sem a upravte štýly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1EF5AF-641E-4B29-880D-852B0C2E911B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1E68753-F79C-417C-87A5-2C6AD31268CE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29125" y="4071938"/>
            <a:ext cx="4271963" cy="13731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Žiadosť o platbu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286380" y="5429265"/>
            <a:ext cx="3400420" cy="592124"/>
          </a:xfrm>
        </p:spPr>
        <p:txBody>
          <a:bodyPr rtlCol="0">
            <a:normAutofit fontScale="47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k-SK" dirty="0"/>
              <a:t>o</a:t>
            </a:r>
            <a:r>
              <a:rPr lang="sk-SK" dirty="0" smtClean="0"/>
              <a:t>právnené a neoprávnené výdavky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k-SK" dirty="0"/>
              <a:t>f</a:t>
            </a:r>
            <a:r>
              <a:rPr lang="sk-SK" dirty="0" smtClean="0"/>
              <a:t>inancovanie projektu/projektov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539750" y="5286388"/>
            <a:ext cx="324008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               </a:t>
            </a:r>
            <a:r>
              <a:rPr lang="sk-SK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Informačný seminár</a:t>
            </a:r>
            <a:endParaRPr lang="sk-SK" sz="14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  <a:p>
            <a:pPr algn="ctr" eaLnBrk="1" hangingPunct="1">
              <a:defRPr/>
            </a:pPr>
            <a:r>
              <a:rPr lang="sk-SK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výzva 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č.</a:t>
            </a:r>
            <a:r>
              <a:rPr lang="sk-SK" sz="1400" dirty="0"/>
              <a:t> </a:t>
            </a: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OPLZ-PO1/2019/DOP/1.2.1-01 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algn="ctr" eaLnBrk="1" hangingPunct="1">
              <a:defRPr/>
            </a:pPr>
            <a:r>
              <a:rPr lang="sk-SK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„Prepojenie stredoškolského vzdelávania s praxou“</a:t>
            </a:r>
            <a:endParaRPr lang="sk-SK" sz="14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Čo je Žiadosť o zúčtovanie zálohovej platby?</a:t>
            </a:r>
            <a:endParaRPr lang="sk-SK" altLang="sk-SK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Prijímateľ v rámci </a:t>
            </a:r>
            <a:r>
              <a:rPr lang="sk-SK" sz="1800" b="1" dirty="0">
                <a:solidFill>
                  <a:srgbClr val="FF0000"/>
                </a:solidFill>
              </a:rPr>
              <a:t>zúčtovania zálohovej platby </a:t>
            </a:r>
            <a:r>
              <a:rPr lang="sk-SK" sz="1800" b="1" dirty="0"/>
              <a:t>predkladá žiadosť o platbu (zúčtovanie zálohovej platby) sprostredkovateľskému orgánu elektronicky prostredníctvom ITMS2014+ aj písomne. </a:t>
            </a:r>
            <a:endParaRPr lang="sk-SK" sz="1800" b="1" dirty="0" smtClean="0"/>
          </a:p>
          <a:p>
            <a:pPr>
              <a:buNone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Prijímateľ </a:t>
            </a:r>
            <a:r>
              <a:rPr lang="sk-SK" sz="1800" b="1" dirty="0"/>
              <a:t>predkladá spolu so žiadosťou o platbu </a:t>
            </a:r>
            <a:r>
              <a:rPr lang="sk-SK" sz="1800" b="1" dirty="0" smtClean="0"/>
              <a:t>aj </a:t>
            </a:r>
            <a:r>
              <a:rPr lang="sk-SK" sz="1800" b="1" dirty="0"/>
              <a:t>účtovné doklady (preukazujúce úhradu výdavku deklarovaného v žiadosti o platbu) a relevantnú podpornú </a:t>
            </a:r>
            <a:r>
              <a:rPr lang="sk-SK" sz="1800" b="1" dirty="0" smtClean="0"/>
              <a:t>dokumentáciu</a:t>
            </a:r>
          </a:p>
          <a:p>
            <a:pPr>
              <a:buNone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Prijímateľ počas spracovania žiadosti o zúčtovanie zálohovej platby nahrá v systéme ITMS 2014+ účtovné doklady v časti „účtovné doklady“ a v časti „deklarované výdavky“ priradí výdavok ku konkrétnej rozpočtovej položke – číslu rozpočtovej položky zo schváleného rozpočtu. Zároveň vypíše požadovanú výšku deklarovaného výdavku.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 marL="0" indent="0">
              <a:buFont typeface="Arial" charset="0"/>
              <a:buNone/>
              <a:defRPr/>
            </a:pPr>
            <a:endParaRPr lang="sk-SK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Projektový  manažér SO vo vzťahu k žiadosti o platbu (zúčtovanie zálohovej platby) postupuje obdobne ako pri etape poskytnutia zálohovej platby. </a:t>
            </a:r>
          </a:p>
          <a:p>
            <a:pPr marL="0" indent="0">
              <a:buFont typeface="Arial" charset="0"/>
              <a:buNone/>
              <a:defRPr/>
            </a:pPr>
            <a:endParaRPr lang="sk-SK" dirty="0" smtClean="0"/>
          </a:p>
          <a:p>
            <a:pPr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Aký môže byť výsledok spracovania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ŽoP</a:t>
            </a:r>
            <a:r>
              <a:rPr lang="sk-SK" altLang="sk-SK" sz="3600" dirty="0" smtClean="0">
                <a:solidFill>
                  <a:srgbClr val="FF0000"/>
                </a:solidFill>
              </a:rPr>
              <a:t>?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Po vykonaní administratívnej finančnej kontroly žiadosti o platbu SO žiadosť o </a:t>
            </a:r>
            <a:r>
              <a:rPr lang="sk-SK" sz="1800" b="1" dirty="0" smtClean="0"/>
              <a:t>platbu: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/>
              <a:t>schváli (schváli deklarované výdavky v plnej výške),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/>
              <a:t>žiadosť o platbu schváli v zníženej sume (schváli deklarované výdavky vo výške zníženej o sumu neoprávnených výdavkov), </a:t>
            </a:r>
            <a:endParaRPr lang="sk-SK" sz="1800" b="1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 smtClean="0"/>
              <a:t>žiadosť </a:t>
            </a:r>
            <a:r>
              <a:rPr lang="sk-SK" sz="1800" b="1" dirty="0"/>
              <a:t>o platbu schváli v zníženej sume (schváli deklarované výdavky bez deklarovaných výdavkov, ktoré sú predmetom samostatnej kontroly, resp. schváli deklarované výdavky, ktoré sú predmetom samostatnej kontroly), </a:t>
            </a:r>
            <a:endParaRPr lang="sk-SK" sz="1800" b="1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 smtClean="0"/>
              <a:t>alebo </a:t>
            </a:r>
            <a:r>
              <a:rPr lang="sk-SK" sz="1800" b="1" dirty="0"/>
              <a:t>žiadosť o platbu zamietne bezodkladne, najneskôr však v lehote 25 pracovných dní od prijatia žiadosti o platbu od prijímateľa SO.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>
              <a:defRPr/>
            </a:pPr>
            <a:endParaRPr lang="sk-SK" sz="1800" dirty="0" smtClean="0"/>
          </a:p>
          <a:p>
            <a:pPr>
              <a:defRPr/>
            </a:pPr>
            <a:endParaRPr lang="sk-SK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17411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k-SK" altLang="sk-SK" sz="1800" b="1" dirty="0" smtClean="0"/>
              <a:t>V prípade zistenia nedostatkov SO vyzve prijímateľa písomne s doručenkou alebo elektronicky   e-mailom s potvrdením doručenia a prečítania prijímateľa, aby v stanovenej lehote doplnil / zmenil žiadosť o platbu. </a:t>
            </a:r>
          </a:p>
          <a:p>
            <a:pPr algn="just"/>
            <a:endParaRPr lang="sk-SK" altLang="sk-SK" sz="1800" b="1" dirty="0" smtClean="0"/>
          </a:p>
          <a:p>
            <a:pPr algn="just"/>
            <a:r>
              <a:rPr lang="sk-SK" altLang="sk-SK" sz="1800" b="1" dirty="0" smtClean="0"/>
              <a:t>Počas výkonu administratívnej finančnej kontroly žiadosti o platbu vykonáva v prípade potreby aj samostatnú kontrolu vyčlenenej časti deklarovaných výdavkov z predloženej žiadosti o platbu. </a:t>
            </a:r>
          </a:p>
          <a:p>
            <a:endParaRPr lang="sk-SK" altLang="sk-SK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V každom z uvedených prípadov predkladá </a:t>
            </a:r>
            <a:r>
              <a:rPr lang="sk-SK" sz="1800" b="1" dirty="0" smtClean="0"/>
              <a:t>projektový manažér SO platobnej </a:t>
            </a:r>
            <a:r>
              <a:rPr lang="sk-SK" sz="1800" b="1" dirty="0"/>
              <a:t>jednotke príslušnú časť formulára žiadosti o platbu, v ktorej sa uvádza výška schválených výdavkov</a:t>
            </a:r>
            <a:r>
              <a:rPr lang="sk-SK" sz="1800" b="1" dirty="0" smtClean="0"/>
              <a:t>.</a:t>
            </a:r>
          </a:p>
          <a:p>
            <a:pPr marL="0" indent="0" algn="just">
              <a:buFont typeface="Arial" charset="0"/>
              <a:buNone/>
              <a:defRPr/>
            </a:pPr>
            <a:endParaRPr lang="sk-SK" sz="1800" b="1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V prípade, ak boli v rámci kontroly zistené nedostatky je SO povinné vypracovať </a:t>
            </a:r>
            <a:r>
              <a:rPr lang="sk-SK" sz="1800" b="1" dirty="0">
                <a:solidFill>
                  <a:srgbClr val="FF0000"/>
                </a:solidFill>
              </a:rPr>
              <a:t>návrh správy z kontroly </a:t>
            </a:r>
            <a:r>
              <a:rPr lang="sk-SK" sz="1800" b="1" dirty="0"/>
              <a:t>s určením lehoty na podanie námietok. </a:t>
            </a:r>
            <a:endParaRPr lang="sk-SK" sz="1800" b="1" dirty="0" smtClean="0"/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Návrh </a:t>
            </a:r>
            <a:r>
              <a:rPr lang="sk-SK" sz="1800" b="1" dirty="0"/>
              <a:t>správy z kontroly  je SO povinné doručiť návrh správy z kontroly prijímateľovi (písomne s doručenkou alebo elektronicky e-mailom s potvrdením doručenia a prečítania).</a:t>
            </a:r>
          </a:p>
          <a:p>
            <a:pPr>
              <a:defRPr/>
            </a:pPr>
            <a:endParaRPr lang="sk-SK" sz="1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Prijímateľ má na podanie námietok lehotu 5 pracovných dní odo dňa doručenia návrhu správy z kontroly prijímateľovi.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Ak SO akceptuje námietky podané prijímateľom, je povinný zohľadniť opodstatnenosť týchto námietok v správe z kontroly, t.j. zapracuje námietky do správy z kontroly. </a:t>
            </a: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SO </a:t>
            </a:r>
            <a:r>
              <a:rPr lang="sk-SK" sz="1800" b="1" dirty="0"/>
              <a:t>vypracuje správu z kontroly a zašle správu z kontroly písomne s doručenkou alebo elektronicky e-mailom s potvrdením doručenia a prečítania prijímateľovi. </a:t>
            </a: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Za </a:t>
            </a:r>
            <a:r>
              <a:rPr lang="sk-SK" sz="1800" b="1" dirty="0"/>
              <a:t>moment ukončenia kontroly je v takomto prípade považovaný moment zaslania tejto správy z kontroly prijímateľovi. </a:t>
            </a:r>
          </a:p>
          <a:p>
            <a:pPr marL="0" indent="0">
              <a:buFont typeface="Arial" charset="0"/>
              <a:buNone/>
              <a:defRPr/>
            </a:pPr>
            <a:endParaRPr lang="sk-SK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2048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V prípade, ak kontrolou </a:t>
            </a:r>
            <a:r>
              <a:rPr lang="sk-SK" altLang="sk-SK" sz="1800" b="1" dirty="0" smtClean="0">
                <a:solidFill>
                  <a:srgbClr val="FF0000"/>
                </a:solidFill>
              </a:rPr>
              <a:t>neboli zistené nedostatky</a:t>
            </a:r>
            <a:r>
              <a:rPr lang="sk-SK" altLang="sk-SK" sz="1800" b="1" dirty="0" smtClean="0"/>
              <a:t>, vypracuje SO správu z kontroly a zašle správu z kontroly písomne s doručenkou alebo elektronicky  e-mailom s potvrdením doručenia a prečítania prijímateľovi.</a:t>
            </a:r>
          </a:p>
          <a:p>
            <a:pPr algn="just">
              <a:buFont typeface="Wingdings" pitchFamily="2" charset="2"/>
              <a:buChar char="Ø"/>
            </a:pPr>
            <a:endParaRPr lang="sk-SK" altLang="sk-SK" sz="1800" b="1" dirty="0" smtClean="0"/>
          </a:p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 Momentom ukončenia kontroly je zaslanie správy prijímateľovi.</a:t>
            </a:r>
          </a:p>
          <a:p>
            <a:pPr algn="just">
              <a:buFont typeface="Wingdings" pitchFamily="2" charset="2"/>
              <a:buChar char="Ø"/>
            </a:pPr>
            <a:endParaRPr lang="sk-SK" altLang="sk-SK" sz="1800" b="1" dirty="0" smtClean="0"/>
          </a:p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Po doručení správy od prijímateľa SO predloží žiadosť o zúčtovanie zálohovej platby na platobnú jednotku. </a:t>
            </a:r>
          </a:p>
          <a:p>
            <a:endParaRPr lang="sk-SK" alt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Čo je refundácia?</a:t>
            </a:r>
          </a:p>
        </p:txBody>
      </p:sp>
      <p:sp>
        <p:nvSpPr>
          <p:cNvPr id="21507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Refundácia je spôsob financovania, pri ktorom prijímateľ uhradí výdavok najskôr z vlastných finančných prostriedkov a následne predloží na SO priebežnú </a:t>
            </a:r>
            <a:r>
              <a:rPr lang="sk-SK" altLang="sk-SK" sz="1800" b="1" dirty="0" err="1" smtClean="0"/>
              <a:t>ŽoP</a:t>
            </a:r>
            <a:r>
              <a:rPr lang="sk-SK" altLang="sk-SK" sz="1800" b="1" dirty="0" smtClean="0"/>
              <a:t>.</a:t>
            </a:r>
          </a:p>
          <a:p>
            <a:pPr marL="0" indent="0">
              <a:buNone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SO postupuje obdobne ako pri etape zúčtovania zálohovej platby.</a:t>
            </a:r>
          </a:p>
          <a:p>
            <a:endParaRPr lang="sk-SK" alt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dirty="0">
                <a:solidFill>
                  <a:srgbClr val="FF0000"/>
                </a:solidFill>
              </a:rPr>
              <a:t>Čo sú </a:t>
            </a:r>
            <a:r>
              <a:rPr lang="sk-SK" sz="3600" dirty="0" smtClean="0">
                <a:solidFill>
                  <a:srgbClr val="FF0000"/>
                </a:solidFill>
              </a:rPr>
              <a:t>oprávnené </a:t>
            </a:r>
            <a:r>
              <a:rPr lang="sk-SK" sz="3600" dirty="0">
                <a:solidFill>
                  <a:srgbClr val="FF0000"/>
                </a:solidFill>
              </a:rPr>
              <a:t>výdavky?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sk-SK" sz="1800" b="1" dirty="0"/>
              <a:t>personálne </a:t>
            </a:r>
            <a:r>
              <a:rPr lang="sk-SK" sz="1800" b="1" dirty="0" smtClean="0"/>
              <a:t>výdavky</a:t>
            </a:r>
          </a:p>
          <a:p>
            <a:pPr marL="0" indent="0">
              <a:buNone/>
            </a:pPr>
            <a:endParaRPr lang="sk-SK" sz="18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k-SK" sz="1800" b="1" dirty="0"/>
              <a:t>ŠSJN v zmysle Zjednodušeného vykazovania výdavkov týkajúce sa tejto </a:t>
            </a:r>
            <a:r>
              <a:rPr lang="sk-SK" sz="1800" b="1" dirty="0" smtClean="0"/>
              <a:t>výzvy</a:t>
            </a:r>
          </a:p>
          <a:p>
            <a:pPr marL="0" indent="0">
              <a:buNone/>
            </a:pPr>
            <a:endParaRPr lang="sk-SK" sz="18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k-SK" sz="1800" b="1" dirty="0"/>
              <a:t>paušálna sadzba</a:t>
            </a:r>
          </a:p>
          <a:p>
            <a:pPr marL="0" indent="0">
              <a:buNone/>
            </a:pPr>
            <a:endParaRPr lang="sk-SK" dirty="0" smtClean="0"/>
          </a:p>
          <a:p>
            <a:pPr>
              <a:buFont typeface="Wingdings" panose="05000000000000000000" pitchFamily="2" charset="2"/>
              <a:buChar char="Ø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7742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1209675"/>
          </a:xfrm>
        </p:spPr>
        <p:txBody>
          <a:bodyPr/>
          <a:lstStyle/>
          <a:p>
            <a:pPr eaLnBrk="1" hangingPunct="1"/>
            <a:r>
              <a:rPr lang="sk-SK" altLang="sk-SK" sz="3600" dirty="0" smtClean="0">
                <a:solidFill>
                  <a:srgbClr val="FF0000"/>
                </a:solidFill>
              </a:rPr>
              <a:t>Overovanie výdavkov</a:t>
            </a:r>
          </a:p>
        </p:txBody>
      </p:sp>
      <p:sp>
        <p:nvSpPr>
          <p:cNvPr id="11267" name="Zástupný symbol obsahu 2"/>
          <p:cNvSpPr>
            <a:spLocks noGrp="1"/>
          </p:cNvSpPr>
          <p:nvPr>
            <p:ph idx="1"/>
          </p:nvPr>
        </p:nvSpPr>
        <p:spPr>
          <a:xfrm>
            <a:off x="500063" y="1600200"/>
            <a:ext cx="8186737" cy="43497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sk-SK" altLang="sk-SK" sz="1600" b="1" dirty="0" smtClean="0"/>
          </a:p>
          <a:p>
            <a:pPr marL="0" indent="0">
              <a:buFont typeface="Arial" charset="0"/>
              <a:buNone/>
              <a:defRPr/>
            </a:pPr>
            <a:r>
              <a:rPr lang="sk-SK" altLang="sk-SK" sz="1800" b="1" dirty="0" smtClean="0"/>
              <a:t>Overovanie výdavkov – bude prebiehať v 3 troch etapách:</a:t>
            </a:r>
          </a:p>
          <a:p>
            <a:pPr marL="0" indent="0">
              <a:buFont typeface="Arial" charset="0"/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v rámci hodnotiaceho procesu žiadosti o nenávratný finančný príspevok (t.j. projektu) – odbor posudzovania projektov </a:t>
            </a:r>
          </a:p>
          <a:p>
            <a:pPr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v rámci kontroly žiadosti o platbu</a:t>
            </a:r>
          </a:p>
          <a:p>
            <a:pPr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počas kontroly na mieste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1143000"/>
          </a:xfrm>
        </p:spPr>
        <p:txBody>
          <a:bodyPr/>
          <a:lstStyle/>
          <a:p>
            <a:pPr eaLnBrk="1" hangingPunct="1"/>
            <a:r>
              <a:rPr lang="sk-SK" altLang="sk-SK" sz="3600" dirty="0" smtClean="0">
                <a:solidFill>
                  <a:srgbClr val="FF0000"/>
                </a:solidFill>
              </a:rPr>
              <a:t>Kedy je výdavok oprávnený?</a:t>
            </a:r>
            <a:br>
              <a:rPr lang="sk-SK" altLang="sk-SK" sz="3600" dirty="0" smtClean="0">
                <a:solidFill>
                  <a:srgbClr val="FF0000"/>
                </a:solidFill>
              </a:rPr>
            </a:br>
            <a:r>
              <a:rPr lang="sk-SK" altLang="sk-SK" sz="3600" dirty="0" smtClean="0">
                <a:solidFill>
                  <a:srgbClr val="FF0000"/>
                </a:solidFill>
              </a:rPr>
              <a:t>Všeobecné pravidlá oprávnenosti výdavkov </a:t>
            </a:r>
          </a:p>
        </p:txBody>
      </p:sp>
      <p:sp>
        <p:nvSpPr>
          <p:cNvPr id="3075" name="Zástupný symbol obsahu 2"/>
          <p:cNvSpPr>
            <a:spLocks noGrp="1"/>
          </p:cNvSpPr>
          <p:nvPr>
            <p:ph idx="1"/>
          </p:nvPr>
        </p:nvSpPr>
        <p:spPr>
          <a:xfrm>
            <a:off x="468313" y="1484313"/>
            <a:ext cx="8247091" cy="4302141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vynaložený výdavok je v súlade s platnými všeobecne záväznými právnymi predpismi (napr. zákon  č. 18/1996 Z. z. o cenách v znení neskorších predpisov, Zákonník práce, Občiansky zákonník);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výdavok je vynaložený na projekt schválený sprostredkovateľským orgánom pre príslušný OP a realizovaný v zmysle zmluvy o poskytnutí NFP, 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výdavky sú vynaložené v súlade s cieľom prioritnej osi č. 1 Vzdelávanie OP ĽZ, na aktivitu v súlade s obsahovou stránkou projektu 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výdavky sú plne v súlade s cieľmi projektu, 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1143000"/>
          </a:xfrm>
        </p:spPr>
        <p:txBody>
          <a:bodyPr/>
          <a:lstStyle/>
          <a:p>
            <a:pPr eaLnBrk="1" hangingPunct="1"/>
            <a:r>
              <a:rPr lang="sk-SK" altLang="sk-SK" sz="3600" dirty="0" smtClean="0">
                <a:solidFill>
                  <a:srgbClr val="FF0000"/>
                </a:solidFill>
              </a:rPr>
              <a:t>Čo sú neoprávnené výdavky?</a:t>
            </a:r>
          </a:p>
        </p:txBody>
      </p:sp>
      <p:sp>
        <p:nvSpPr>
          <p:cNvPr id="19459" name="Zástupný symbol obsahu 2"/>
          <p:cNvSpPr>
            <a:spLocks noGrp="1"/>
          </p:cNvSpPr>
          <p:nvPr>
            <p:ph idx="1"/>
          </p:nvPr>
        </p:nvSpPr>
        <p:spPr>
          <a:xfrm>
            <a:off x="323850" y="1268413"/>
            <a:ext cx="8362950" cy="518477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sk-SK" altLang="sk-SK" sz="1200" b="1" dirty="0" smtClean="0"/>
          </a:p>
          <a:p>
            <a:pPr>
              <a:defRPr/>
            </a:pPr>
            <a:endParaRPr lang="sk-SK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sk-SK" altLang="sk-SK" sz="1800" b="1" dirty="0"/>
              <a:t>sú všetky tie výdavky, ktoré nie sú uvedené v prílohe č. 7 </a:t>
            </a:r>
            <a:r>
              <a:rPr lang="sk-SK" altLang="sk-SK" sz="1800" b="1" dirty="0" smtClean="0"/>
              <a:t>výzvy v časti oprávnené výdavky</a:t>
            </a:r>
            <a:endParaRPr lang="sk-SK" altLang="sk-SK" sz="1800" b="1" dirty="0"/>
          </a:p>
          <a:p>
            <a:pPr marL="0" indent="0">
              <a:buNone/>
            </a:pPr>
            <a:endParaRPr lang="sk-SK" altLang="sk-SK" sz="18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sk-SK" altLang="sk-SK" sz="1800" b="1" dirty="0"/>
              <a:t>výdavky, ktoré nespĺňajú podmienky oprávnenosti uvedené v úvode prezentácie</a:t>
            </a:r>
          </a:p>
          <a:p>
            <a:pPr marL="0" indent="0">
              <a:buNone/>
            </a:pPr>
            <a:endParaRPr lang="sk-SK" altLang="sk-SK" sz="1800" b="1" dirty="0"/>
          </a:p>
          <a:p>
            <a:pPr>
              <a:defRPr/>
            </a:pPr>
            <a:endParaRPr lang="sk-SK" sz="1600" dirty="0"/>
          </a:p>
          <a:p>
            <a:pPr algn="just">
              <a:buNone/>
              <a:defRPr/>
            </a:pPr>
            <a:endParaRPr lang="sk-SK" altLang="sk-SK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6737" cy="1143000"/>
          </a:xfrm>
        </p:spPr>
        <p:txBody>
          <a:bodyPr/>
          <a:lstStyle/>
          <a:p>
            <a:pPr eaLnBrk="1" hangingPunct="1"/>
            <a:r>
              <a:rPr lang="sk-SK" altLang="sk-SK" b="1" dirty="0" smtClean="0">
                <a:solidFill>
                  <a:srgbClr val="FF0000"/>
                </a:solidFill>
              </a:rPr>
              <a:t>Ďakujem za pozornosť.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>
                <a:solidFill>
                  <a:srgbClr val="FF0000"/>
                </a:solidFill>
              </a:rPr>
              <a:t>Kedy je výdavok oprávnený?</a:t>
            </a:r>
            <a:br>
              <a:rPr lang="sk-SK" altLang="sk-SK" sz="3600" dirty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Všeobecné </a:t>
            </a:r>
            <a:r>
              <a:rPr lang="sk-SK" altLang="sk-SK" sz="3600" dirty="0" smtClean="0">
                <a:solidFill>
                  <a:srgbClr val="FF0000"/>
                </a:solidFill>
              </a:rPr>
              <a:t>pravidlá oprávnenosti výdavkov </a:t>
            </a:r>
            <a:endParaRPr lang="sk-SK" altLang="sk-SK" sz="3600" dirty="0" smtClean="0"/>
          </a:p>
        </p:txBody>
      </p:sp>
      <p:sp>
        <p:nvSpPr>
          <p:cNvPr id="4099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výdavky </a:t>
            </a:r>
            <a:r>
              <a:rPr lang="sk-SK" altLang="sk-SK" sz="1800" b="1" dirty="0"/>
              <a:t>prispievajú k dosiahnutiu plánovaných aktivít projektu</a:t>
            </a:r>
            <a:r>
              <a:rPr lang="sk-SK" altLang="sk-SK" sz="1800" b="1" dirty="0" smtClean="0"/>
              <a:t>;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výdavok je realizovaný na oprávnenom území;</a:t>
            </a:r>
          </a:p>
          <a:p>
            <a:pPr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výdavok je primeraný, t.j. zodpovedá obvyklým cenám v danom mieste a čase a zodpovedá potrebám projektu;</a:t>
            </a:r>
          </a:p>
          <a:p>
            <a:pPr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spĺňa podmienky hospodárnosti, efektívnosti a účelnosti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/>
              <a:t>oprávnenosť výdavkov začína plynúť dňom účinnosti zmluvy o poskytnutí NFP + začiatok realizácie projektu uvedený v zmluve o NFP – čl. 2 (bod 2.2); </a:t>
            </a:r>
          </a:p>
          <a:p>
            <a:pPr algn="just" eaLnBrk="1" hangingPunct="1">
              <a:buFont typeface="Wingdings" pitchFamily="2" charset="2"/>
              <a:buChar char="Ø"/>
            </a:pPr>
            <a:endParaRPr lang="sk-SK" altLang="sk-SK" sz="1800" b="1" dirty="0">
              <a:solidFill>
                <a:srgbClr val="00B050"/>
              </a:solidFill>
            </a:endParaRPr>
          </a:p>
          <a:p>
            <a:pPr algn="just" eaLnBrk="1" hangingPunct="1">
              <a:buFont typeface="Wingdings" pitchFamily="2" charset="2"/>
              <a:buChar char="Ø"/>
            </a:pPr>
            <a:endParaRPr lang="sk-SK" altLang="sk-SK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Aké sú spôsoby financovania?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 refundácia</a:t>
            </a:r>
          </a:p>
          <a:p>
            <a:pPr marL="0" indent="0">
              <a:buFont typeface="Arial" charset="0"/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alebo systém zálohových platieb</a:t>
            </a:r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spôsob </a:t>
            </a:r>
            <a:r>
              <a:rPr lang="sk-SK" altLang="sk-SK" sz="1800" b="1" dirty="0"/>
              <a:t>financovania bol pre konkrétnych prijímateľov zadefinovaný v Zmluve o poskytnutí nenávratného finančného </a:t>
            </a:r>
            <a:r>
              <a:rPr lang="sk-SK" altLang="sk-SK" sz="1800" b="1" dirty="0" smtClean="0"/>
              <a:t>príspevku</a:t>
            </a:r>
            <a:endParaRPr lang="sk-SK" altLang="sk-SK" sz="1800" b="1" dirty="0"/>
          </a:p>
          <a:p>
            <a:pPr>
              <a:buNone/>
              <a:defRPr/>
            </a:pPr>
            <a:endParaRPr lang="sk-SK" altLang="sk-SK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Ako komunikujem so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SO</a:t>
            </a:r>
            <a:r>
              <a:rPr lang="sk-SK" altLang="sk-SK" sz="36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Prijímateľ komunikuje so sprostredkovateľským orgánom (ďalej len „ SO“) prostredníctvom systému ITMS 2014+, verejná časť.</a:t>
            </a:r>
          </a:p>
          <a:p>
            <a:pPr marL="0" indent="0">
              <a:buNone/>
              <a:defRPr/>
            </a:pPr>
            <a:endParaRPr lang="sk-SK" alt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Žiadosti o platbu prijímateľ vypracuje v systéme ITMS 2014+, verejná časť a predkladá na SO v elektronickej a písomnej podobe.</a:t>
            </a:r>
            <a:endParaRPr lang="sk-SK" altLang="sk-SK" sz="1800" b="1" dirty="0"/>
          </a:p>
          <a:p>
            <a:pPr marL="0" indent="0">
              <a:buFont typeface="Arial" charset="0"/>
              <a:buNone/>
              <a:defRPr/>
            </a:pPr>
            <a:endParaRPr lang="sk-SK" altLang="sk-SK" sz="18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žiadosti </a:t>
            </a:r>
            <a:r>
              <a:rPr lang="sk-SK" altLang="sk-SK" sz="1800" b="1" dirty="0"/>
              <a:t>o zúčtovanie zálohovej platby, resp. priebežnú platbu  – prijímateľ predkladá na SO v elektronickej a písomnej podobe vždy k 15. dňu nasledujúceho mesiaca </a:t>
            </a:r>
            <a:r>
              <a:rPr lang="sk-SK" altLang="sk-SK" sz="1800" b="1" dirty="0" smtClean="0"/>
              <a:t>podľa toho ako má uvedené v zmluve.</a:t>
            </a:r>
            <a:endParaRPr lang="sk-SK" altLang="sk-SK" sz="1800" b="1" dirty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altLang="sk-SK" sz="1800" b="1" dirty="0" smtClean="0"/>
          </a:p>
          <a:p>
            <a:pPr marL="0" indent="0">
              <a:buFont typeface="Arial" charset="0"/>
              <a:buNone/>
              <a:defRPr/>
            </a:pPr>
            <a:endParaRPr lang="sk-SK" altLang="sk-SK" sz="1800" b="1" dirty="0" smtClean="0"/>
          </a:p>
          <a:p>
            <a:pPr marL="0" indent="0">
              <a:buFont typeface="Arial" charset="0"/>
              <a:buNone/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err="1" smtClean="0">
                <a:solidFill>
                  <a:srgbClr val="FF0000"/>
                </a:solidFill>
              </a:rPr>
              <a:t>E-lerning</a:t>
            </a:r>
            <a:r>
              <a:rPr lang="sk-SK" altLang="sk-SK" sz="3600" dirty="0" smtClean="0">
                <a:solidFill>
                  <a:srgbClr val="FF0000"/>
                </a:solidFill>
              </a:rPr>
              <a:t> v ITMS – kurz na spracovanie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ŽoP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sk-SK" altLang="sk-SK" sz="1800" b="1" dirty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Vypracovanie </a:t>
            </a:r>
            <a:r>
              <a:rPr lang="sk-SK" altLang="sk-SK" sz="1800" b="1" dirty="0"/>
              <a:t>žiadosti o platbu je podrobne uvedené v ITMS 2014+ v časti „</a:t>
            </a:r>
            <a:r>
              <a:rPr lang="sk-SK" altLang="sk-SK" sz="1800" b="1" dirty="0" err="1"/>
              <a:t>e-lerning</a:t>
            </a:r>
            <a:r>
              <a:rPr lang="sk-SK" altLang="sk-SK" sz="1800" b="1" dirty="0"/>
              <a:t>“. Sú zadefinované jednotlivé kroky, ktoré je nutné urobiť, aby mohol prijímateľ vystaviť žiadosť o platbu. Súbor je zvukový, ale pre nepočujúcich je aj </a:t>
            </a:r>
            <a:r>
              <a:rPr lang="sk-SK" altLang="sk-SK" sz="1800" b="1" dirty="0" smtClean="0"/>
              <a:t>písomný.</a:t>
            </a:r>
            <a:endParaRPr lang="sk-SK" altLang="sk-SK" sz="1800" b="1" dirty="0"/>
          </a:p>
          <a:p>
            <a:pPr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Systém zálohových platieb</a:t>
            </a:r>
            <a:br>
              <a:rPr lang="sk-SK" altLang="sk-SK" sz="3600" dirty="0" smtClean="0">
                <a:solidFill>
                  <a:srgbClr val="FF0000"/>
                </a:solidFill>
              </a:rPr>
            </a:br>
            <a:r>
              <a:rPr lang="sk-SK" altLang="sk-SK" sz="3600" dirty="0" smtClean="0">
                <a:solidFill>
                  <a:srgbClr val="FF0000"/>
                </a:solidFill>
              </a:rPr>
              <a:t>Aký je postup spracovania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ŽoP</a:t>
            </a:r>
            <a:r>
              <a:rPr lang="sk-SK" altLang="sk-SK" sz="36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Prijímateľ vypracuje žiadosť o zálohovú platbu – v elektronickej a písomnej podobe. Písomnú </a:t>
            </a:r>
            <a:r>
              <a:rPr lang="sk-SK" altLang="sk-SK" sz="1800" b="1" dirty="0" err="1" smtClean="0"/>
              <a:t>ŽoP</a:t>
            </a:r>
            <a:r>
              <a:rPr lang="sk-SK" altLang="sk-SK" sz="1800" b="1" dirty="0" smtClean="0"/>
              <a:t> podpísanú štatutárom prijímateľ zašle na SO.</a:t>
            </a:r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err="1"/>
              <a:t>ŽoP</a:t>
            </a:r>
            <a:r>
              <a:rPr lang="sk-SK" altLang="sk-SK" sz="1800" b="1" dirty="0"/>
              <a:t> môže byť po vygenerovaní v systéme ITMS2014+ zaslaná aj elektronicky prostredníctvom Ústredného portálu verejnej správy, podpísaná kvalifikovaným elektronickým podpisom, kvalifikovaným elektronickým podpisom s mandátnym certifikátom alebo kvalifikovanou elektronickou pečaťou.</a:t>
            </a:r>
          </a:p>
          <a:p>
            <a:pPr marL="0" indent="0"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Platobná jednotka, zašle prijímateľovi finančné prostriedky.</a:t>
            </a:r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V prípade zistenia nedostatkov SO písomne s doručenkou alebo elektronicky e-mailom s potvrdením doručenia a prečítania vyzve prijímateľa, aby v stanovenej lehote doplnil / zmenil žiadosť o platbu.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Systém zálohových </a:t>
            </a:r>
            <a:r>
              <a:rPr lang="sk-SK" altLang="sk-SK" sz="3600" dirty="0">
                <a:solidFill>
                  <a:srgbClr val="FF0000"/>
                </a:solidFill>
              </a:rPr>
              <a:t>platieb</a:t>
            </a:r>
            <a:br>
              <a:rPr lang="sk-SK" altLang="sk-SK" sz="3600" dirty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Aký je postup spracovania </a:t>
            </a:r>
            <a:r>
              <a:rPr lang="sk-SK" altLang="sk-SK" sz="3600" dirty="0" err="1">
                <a:solidFill>
                  <a:srgbClr val="FF0000"/>
                </a:solidFill>
              </a:rPr>
              <a:t>ŽoP</a:t>
            </a:r>
            <a:r>
              <a:rPr lang="sk-SK" altLang="sk-SK" sz="3600" dirty="0">
                <a:solidFill>
                  <a:srgbClr val="FF0000"/>
                </a:solidFill>
              </a:rPr>
              <a:t>?</a:t>
            </a:r>
            <a:endParaRPr lang="sk-SK" altLang="sk-SK" sz="3600" dirty="0" smtClean="0"/>
          </a:p>
        </p:txBody>
      </p:sp>
      <p:sp>
        <p:nvSpPr>
          <p:cNvPr id="12291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V prípade, ak boli v rámci kontroly zistené nedostatky je projektový manažér SO povinný vypracovať návrh správy z kontroly s určením lehoty na podanie námietok.</a:t>
            </a:r>
          </a:p>
          <a:p>
            <a:pPr>
              <a:buNone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Prijímateľ má na podanie námietok lehotu 5 pracovných dní odo dňa doručenia návrhu správy z kontroly prijímateľovi. </a:t>
            </a:r>
          </a:p>
          <a:p>
            <a:pPr>
              <a:buNone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Ak SO úplne alebo sčasti akceptuje námietky podané prijímateľom, zapracuje námietky do správy z kontroly. SO vypracuje správu z kontroly a zašle správu z kontroly písomne s doručenkou alebo elektronicky e-mailom s potvrdením doručenia a prečítania prijímateľovi.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Systém zálohových </a:t>
            </a:r>
            <a:r>
              <a:rPr lang="sk-SK" altLang="sk-SK" sz="3600" dirty="0">
                <a:solidFill>
                  <a:srgbClr val="FF0000"/>
                </a:solidFill>
              </a:rPr>
              <a:t>platieb</a:t>
            </a:r>
            <a:br>
              <a:rPr lang="sk-SK" altLang="sk-SK" sz="3600" dirty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Aký je postup spracovania </a:t>
            </a:r>
            <a:r>
              <a:rPr lang="sk-SK" altLang="sk-SK" sz="3600" dirty="0" err="1">
                <a:solidFill>
                  <a:srgbClr val="FF0000"/>
                </a:solidFill>
              </a:rPr>
              <a:t>ŽoP</a:t>
            </a:r>
            <a:r>
              <a:rPr lang="sk-SK" altLang="sk-SK" sz="3600" dirty="0">
                <a:solidFill>
                  <a:srgbClr val="FF0000"/>
                </a:solidFill>
              </a:rPr>
              <a:t>?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endParaRPr lang="sk-SK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V prípade, ak kontrolou neboli zistené nedostatky, vypracuje SO správu z kontroly a zašle správu z kontroly písomne s doručenkou alebo elektronicky e-mailom s potvrdením doručenia a prečítania prijímateľovi. Momentom ukončenia kontroly je zaslanie správy prijímateľovi.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SO predloží spracovanú žiadosť o zálohovú platbu na platobnú jednotku, ktorá zašle prijímateľovi finančné prostriedky.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/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Prijímateľ je povinný poskytnutú zálohovú platbu zúčtovať do 12 mesiacov od poskytnutia </a:t>
            </a:r>
            <a:r>
              <a:rPr lang="sk-SK" sz="1800" b="1" dirty="0" err="1" smtClean="0"/>
              <a:t>t.j</a:t>
            </a:r>
            <a:r>
              <a:rPr lang="sk-SK" sz="1800" b="1" dirty="0" smtClean="0"/>
              <a:t>. pripísania zálohovej platby na účet prijímateľa.</a:t>
            </a:r>
          </a:p>
          <a:p>
            <a:pPr>
              <a:buFont typeface="Wingdings" pitchFamily="2" charset="2"/>
              <a:buChar char="Ø"/>
              <a:defRPr/>
            </a:pPr>
            <a:endParaRPr 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sk-SK" altLang="sk-SK" sz="1800" b="1" dirty="0" smtClean="0">
                <a:solidFill>
                  <a:srgbClr val="00B050"/>
                </a:solidFill>
              </a:rPr>
              <a:t> </a:t>
            </a:r>
          </a:p>
          <a:p>
            <a:pPr>
              <a:defRPr/>
            </a:pPr>
            <a:endParaRPr lang="sk-SK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3061</TotalTime>
  <Words>1399</Words>
  <Application>Microsoft Office PowerPoint</Application>
  <PresentationFormat>Prezentácia na obrazovke (4:3)</PresentationFormat>
  <Paragraphs>147</Paragraphs>
  <Slides>21</Slides>
  <Notes>10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Motív Office</vt:lpstr>
      <vt:lpstr>Žiadosť o platbu</vt:lpstr>
      <vt:lpstr>Kedy je výdavok oprávnený? Všeobecné pravidlá oprávnenosti výdavkov </vt:lpstr>
      <vt:lpstr>Kedy je výdavok oprávnený? Všeobecné pravidlá oprávnenosti výdavkov </vt:lpstr>
      <vt:lpstr>Aké sú spôsoby financovania?</vt:lpstr>
      <vt:lpstr>Ako komunikujem so SO?</vt:lpstr>
      <vt:lpstr>E-lerning v ITMS – kurz na spracovanie ŽoP</vt:lpstr>
      <vt:lpstr>Systém zálohových platieb Aký je postup spracovania ŽoP?</vt:lpstr>
      <vt:lpstr>Systém zálohových platieb Aký je postup spracovania ŽoP?</vt:lpstr>
      <vt:lpstr>Systém zálohových platieb Aký je postup spracovania ŽoP?</vt:lpstr>
      <vt:lpstr>Čo je Žiadosť o zúčtovanie zálohovej platby?</vt:lpstr>
      <vt:lpstr>Žiadosť o zúčtovanie zálohovej platby</vt:lpstr>
      <vt:lpstr>Aký môže byť výsledok spracovania ŽoP?</vt:lpstr>
      <vt:lpstr>Žiadosť o zúčtovanie zálohovej platby</vt:lpstr>
      <vt:lpstr>Žiadosť o zúčtovanie zálohovej platby</vt:lpstr>
      <vt:lpstr>Žiadosť o zúčtovanie zálohovej platby</vt:lpstr>
      <vt:lpstr>Žiadosť o zúčtovanie zálohovej platby</vt:lpstr>
      <vt:lpstr>Čo je refundácia?</vt:lpstr>
      <vt:lpstr>Čo sú oprávnené výdavky?</vt:lpstr>
      <vt:lpstr>Overovanie výdavkov</vt:lpstr>
      <vt:lpstr>Čo sú neoprávnené výdavky?</vt:lpstr>
      <vt:lpstr>Ďakujem za pozornosť.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Knotková Marcela</cp:lastModifiedBy>
  <cp:revision>208</cp:revision>
  <dcterms:created xsi:type="dcterms:W3CDTF">2015-06-03T20:40:01Z</dcterms:created>
  <dcterms:modified xsi:type="dcterms:W3CDTF">2021-01-20T15:03:57Z</dcterms:modified>
</cp:coreProperties>
</file>